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000000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2280383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10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10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Заголовок повестки дня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10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11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Уровень текста 1…"/>
          <p:cNvSpPr txBox="1"/>
          <p:nvPr>
            <p:ph type="body" idx="1" hasCustomPrompt="1"/>
          </p:nvPr>
        </p:nvSpPr>
        <p:spPr>
          <a:xfrm>
            <a:off x="1206500" y="1079500"/>
            <a:ext cx="21971000" cy="724158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CB297B"/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CB297B"/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CB297B"/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CB297B"/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rgbClr val="CB297B"/>
                </a:solidFill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2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Авторство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3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rgbClr val="CB29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rgbClr val="CB29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rgbClr val="CB29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rgbClr val="CB29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rgbClr val="CB297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Цветущие красные тюльпаны на поле"/>
          <p:cNvSpPr/>
          <p:nvPr>
            <p:ph type="pic" sz="quarter" idx="21"/>
          </p:nvPr>
        </p:nvSpPr>
        <p:spPr>
          <a:xfrm>
            <a:off x="14686168" y="1266539"/>
            <a:ext cx="9636012" cy="54229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Вид сверху под углом на разноцветные поля тюльпанов"/>
          <p:cNvSpPr/>
          <p:nvPr>
            <p:ph type="pic" sz="quarter" idx="22"/>
          </p:nvPr>
        </p:nvSpPr>
        <p:spPr>
          <a:xfrm>
            <a:off x="15431076" y="7085972"/>
            <a:ext cx="8146308" cy="54280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Разноцветное поле тюльпанов перед голландской мельницей"/>
          <p:cNvSpPr/>
          <p:nvPr>
            <p:ph type="pic" idx="23"/>
          </p:nvPr>
        </p:nvSpPr>
        <p:spPr>
          <a:xfrm>
            <a:off x="-163770" y="1270000"/>
            <a:ext cx="16918438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Вид сверху под углом на разноцветные поля тюльпанов"/>
          <p:cNvSpPr/>
          <p:nvPr>
            <p:ph type="pic" idx="21"/>
          </p:nvPr>
        </p:nvSpPr>
        <p:spPr>
          <a:xfrm>
            <a:off x="0" y="-1265767"/>
            <a:ext cx="24384000" cy="162475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Разноцветное поле тюльпанов перед голландской мельницей"/>
          <p:cNvSpPr/>
          <p:nvPr>
            <p:ph type="pic" idx="21"/>
          </p:nvPr>
        </p:nvSpPr>
        <p:spPr>
          <a:xfrm>
            <a:off x="0" y="-1244600"/>
            <a:ext cx="24384000" cy="1620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76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Вид сверху под углом на разноцветные поля тюльпанов"/>
          <p:cNvSpPr/>
          <p:nvPr>
            <p:ph type="pic" idx="21"/>
          </p:nvPr>
        </p:nvSpPr>
        <p:spPr>
          <a:xfrm>
            <a:off x="9256618" y="1263650"/>
            <a:ext cx="16791796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228092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Вид сверху на разноцветные поля тюльпанов"/>
          <p:cNvSpPr/>
          <p:nvPr>
            <p:ph type="pic" idx="22"/>
          </p:nvPr>
        </p:nvSpPr>
        <p:spPr>
          <a:xfrm>
            <a:off x="10291780" y="1263848"/>
            <a:ext cx="1471731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мелк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72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7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, видео — круп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2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92" name="Номер слайда"/>
          <p:cNvSpPr txBox="1"/>
          <p:nvPr>
            <p:ph type="sldNum" sz="quarter" idx="2"/>
          </p:nvPr>
        </p:nvSpPr>
        <p:spPr>
          <a:xfrm>
            <a:off x="228092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228092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CB297B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1.jpeg"/><Relationship Id="rId4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2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Портативный гид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Портативный гид</a:t>
            </a:r>
          </a:p>
        </p:txBody>
      </p:sp>
      <p:sp>
        <p:nvSpPr>
          <p:cNvPr id="172" name="Удобный помощник, который всегда с вами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Удобный помощник, который всегда с вами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В чем проблема?"/>
          <p:cNvSpPr txBox="1"/>
          <p:nvPr>
            <p:ph type="ctrTitle"/>
          </p:nvPr>
        </p:nvSpPr>
        <p:spPr>
          <a:xfrm>
            <a:off x="5997418" y="2574991"/>
            <a:ext cx="12389164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В чем проблема?</a:t>
            </a:r>
          </a:p>
        </p:txBody>
      </p:sp>
      <p:sp>
        <p:nvSpPr>
          <p:cNvPr id="175" name="Куда ходить?"/>
          <p:cNvSpPr txBox="1"/>
          <p:nvPr/>
        </p:nvSpPr>
        <p:spPr>
          <a:xfrm>
            <a:off x="10192969" y="6144109"/>
            <a:ext cx="419557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b="1"/>
              <a:t>Куда</a:t>
            </a:r>
            <a:r>
              <a:t> </a:t>
            </a:r>
            <a:r>
              <a:rPr b="1"/>
              <a:t>ходить</a:t>
            </a:r>
            <a:r>
              <a:t>?</a:t>
            </a:r>
          </a:p>
        </p:txBody>
      </p:sp>
      <p:sp>
        <p:nvSpPr>
          <p:cNvPr id="176" name="А где я?"/>
          <p:cNvSpPr txBox="1"/>
          <p:nvPr/>
        </p:nvSpPr>
        <p:spPr>
          <a:xfrm>
            <a:off x="10907724" y="6784948"/>
            <a:ext cx="2568551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>
              <a:defRPr b="0"/>
            </a:pPr>
            <a:r>
              <a:rPr b="1"/>
              <a:t>А где я?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750">
        <p159:morph option="byObject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419 -0.169673" origin="layout" pathEditMode="relative">
                                      <p:cBhvr>
                                        <p:cTn id="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50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3"/>
      <p:bldP build="whole" bldLvl="1" animBg="1" rev="0" advAuto="0" spid="175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Техническая информация"/>
          <p:cNvSpPr txBox="1"/>
          <p:nvPr>
            <p:ph type="ctrTitle"/>
          </p:nvPr>
        </p:nvSpPr>
        <p:spPr>
          <a:xfrm>
            <a:off x="482450" y="-2376550"/>
            <a:ext cx="21971005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Техническая информация</a:t>
            </a:r>
          </a:p>
        </p:txBody>
      </p:sp>
      <p:sp>
        <p:nvSpPr>
          <p:cNvPr id="179" name="Reacte-native…"/>
          <p:cNvSpPr txBox="1"/>
          <p:nvPr>
            <p:ph type="subTitle" sz="quarter" idx="1"/>
          </p:nvPr>
        </p:nvSpPr>
        <p:spPr>
          <a:xfrm>
            <a:off x="482452" y="2866215"/>
            <a:ext cx="21971001" cy="276799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Reacte-native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SQLite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Node.js Express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699">
        <p159:morph option="byObject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Функционал"/>
          <p:cNvSpPr txBox="1"/>
          <p:nvPr>
            <p:ph type="ctrTitle"/>
          </p:nvPr>
        </p:nvSpPr>
        <p:spPr>
          <a:xfrm>
            <a:off x="14836415" y="168274"/>
            <a:ext cx="9514239" cy="196021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Функционал</a:t>
            </a:r>
          </a:p>
        </p:txBody>
      </p:sp>
      <p:sp>
        <p:nvSpPr>
          <p:cNvPr id="182" name="Со стороны пользователя"/>
          <p:cNvSpPr txBox="1"/>
          <p:nvPr>
            <p:ph type="subTitle" sz="quarter" idx="1"/>
          </p:nvPr>
        </p:nvSpPr>
        <p:spPr>
          <a:xfrm>
            <a:off x="14753165" y="2282306"/>
            <a:ext cx="9680740" cy="27679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Со стороны пользователя</a:t>
            </a:r>
          </a:p>
        </p:txBody>
      </p:sp>
      <p:sp>
        <p:nvSpPr>
          <p:cNvPr id="183" name="Не теряй любимые места"/>
          <p:cNvSpPr txBox="1"/>
          <p:nvPr/>
        </p:nvSpPr>
        <p:spPr>
          <a:xfrm>
            <a:off x="609451" y="3810686"/>
            <a:ext cx="11061228" cy="12511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Не теряй любимые места</a:t>
            </a:r>
          </a:p>
        </p:txBody>
      </p:sp>
      <p:sp>
        <p:nvSpPr>
          <p:cNvPr id="184" name="Добавление в избранное Лайки Подписки Просмотр историй"/>
          <p:cNvSpPr txBox="1"/>
          <p:nvPr/>
        </p:nvSpPr>
        <p:spPr>
          <a:xfrm>
            <a:off x="609451" y="4942007"/>
            <a:ext cx="11061228" cy="308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FFFFFF"/>
                </a:solidFill>
              </a:defRPr>
            </a:pPr>
            <a:r>
              <a:t>Добавление в избранное</a:t>
            </a:r>
            <a:br/>
            <a:r>
              <a:t>Лайки</a:t>
            </a:r>
            <a:br/>
            <a:r>
              <a:t>Подписки</a:t>
            </a:r>
            <a:br/>
            <a:r>
              <a:t>Просмотр историй</a:t>
            </a:r>
          </a:p>
        </p:txBody>
      </p:sp>
      <p:sp>
        <p:nvSpPr>
          <p:cNvPr id="185" name="Находи новые локации"/>
          <p:cNvSpPr txBox="1"/>
          <p:nvPr/>
        </p:nvSpPr>
        <p:spPr>
          <a:xfrm>
            <a:off x="609451" y="8107715"/>
            <a:ext cx="11061228" cy="1251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Находи новые локации</a:t>
            </a:r>
          </a:p>
        </p:txBody>
      </p:sp>
      <p:sp>
        <p:nvSpPr>
          <p:cNvPr id="186" name="Функция ‘’поиск рядом’’ Поиск по тегам"/>
          <p:cNvSpPr txBox="1"/>
          <p:nvPr/>
        </p:nvSpPr>
        <p:spPr>
          <a:xfrm>
            <a:off x="609451" y="9444514"/>
            <a:ext cx="11061228" cy="24961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FFFFFF"/>
                </a:solidFill>
              </a:defRPr>
            </a:pPr>
            <a:r>
              <a:t>Функция ‘’поиск рядом’’</a:t>
            </a:r>
            <a:br/>
            <a:r>
              <a:t>Поиск по тегам</a:t>
            </a:r>
          </a:p>
        </p:txBody>
      </p:sp>
      <p:pic>
        <p:nvPicPr>
          <p:cNvPr id="187" name="IMG_2254.png" descr="IMG_2254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8487" y="2024465"/>
            <a:ext cx="4610621" cy="966707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188" name="Изображение" descr="Изображение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279074" y="3154039"/>
            <a:ext cx="4755681" cy="9990653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700">
        <p159:morph option="byObject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3"/>
      <p:bldP build="whole" bldLvl="1" animBg="1" rev="0" advAuto="0" spid="184" grpId="1"/>
      <p:bldP build="whole" bldLvl="1" animBg="1" rev="0" advAuto="0" spid="187" grpId="2"/>
      <p:bldP build="whole" bldLvl="1" animBg="1" rev="0" advAuto="0" spid="188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Функционал"/>
          <p:cNvSpPr txBox="1"/>
          <p:nvPr>
            <p:ph type="ctrTitle"/>
          </p:nvPr>
        </p:nvSpPr>
        <p:spPr>
          <a:xfrm>
            <a:off x="482450" y="158432"/>
            <a:ext cx="10692912" cy="21132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Функционал</a:t>
            </a:r>
          </a:p>
        </p:txBody>
      </p:sp>
      <p:sp>
        <p:nvSpPr>
          <p:cNvPr id="191" name="Со стороны компании"/>
          <p:cNvSpPr txBox="1"/>
          <p:nvPr>
            <p:ph type="subTitle" sz="quarter" idx="1"/>
          </p:nvPr>
        </p:nvSpPr>
        <p:spPr>
          <a:xfrm>
            <a:off x="988536" y="2375732"/>
            <a:ext cx="9680740" cy="27679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Со стороны компании</a:t>
            </a:r>
          </a:p>
        </p:txBody>
      </p:sp>
      <p:pic>
        <p:nvPicPr>
          <p:cNvPr id="192" name="telegram-cloud-photo-size-2-5462977334706568513-y.jpg" descr="telegram-cloud-photo-size-2-5462977334706568513-y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82246" y="942647"/>
            <a:ext cx="5453217" cy="1183070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93" name="Оставайтесь на связи"/>
          <p:cNvSpPr txBox="1"/>
          <p:nvPr/>
        </p:nvSpPr>
        <p:spPr>
          <a:xfrm>
            <a:off x="298292" y="4628157"/>
            <a:ext cx="11061228" cy="1251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Оставайтесь на связи</a:t>
            </a:r>
          </a:p>
        </p:txBody>
      </p:sp>
      <p:sp>
        <p:nvSpPr>
          <p:cNvPr id="194" name="Загрузка постов и новинок Мониторинг отзывов…"/>
          <p:cNvSpPr txBox="1"/>
          <p:nvPr/>
        </p:nvSpPr>
        <p:spPr>
          <a:xfrm>
            <a:off x="298292" y="5619341"/>
            <a:ext cx="11061228" cy="3754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FFFFFF"/>
                </a:solidFill>
              </a:defRPr>
            </a:pPr>
            <a:r>
              <a:t>Загрузка постов и новинок</a:t>
            </a:r>
            <a:br/>
            <a:r>
              <a:t>Мониторинг отзывов </a:t>
            </a:r>
          </a:p>
          <a:p>
            <a:pPr lvl="1"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FFFFFF"/>
                </a:solidFill>
              </a:defRPr>
            </a:pPr>
            <a:r>
              <a:t>Галерея фотографий</a:t>
            </a:r>
          </a:p>
          <a:p>
            <a:pPr lvl="1"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FFFFFF"/>
                </a:solidFill>
              </a:defRPr>
            </a:pPr>
            <a:r>
              <a:t>Установка тегов </a:t>
            </a:r>
            <a:br/>
            <a:r>
              <a:t>Ссылки на связь</a:t>
            </a:r>
          </a:p>
        </p:txBody>
      </p:sp>
      <p:pic>
        <p:nvPicPr>
          <p:cNvPr id="195" name="Изображение" descr="Изображение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42890" y="1986248"/>
            <a:ext cx="5222332" cy="11329804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699">
        <p159:morph option="byObject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Class="entr" nodeType="afterEffect" presetSubtype="16" presetID="23" grpId="3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5" grpId="3"/>
      <p:bldP build="whole" bldLvl="1" animBg="1" rev="0" advAuto="0" spid="194" grpId="2"/>
      <p:bldP build="whole" bldLvl="1" animBg="1" rev="0" advAuto="0" spid="19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Фишки"/>
          <p:cNvSpPr txBox="1"/>
          <p:nvPr>
            <p:ph type="ctrTitle"/>
          </p:nvPr>
        </p:nvSpPr>
        <p:spPr>
          <a:xfrm>
            <a:off x="1066358" y="740352"/>
            <a:ext cx="12931743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Фишки</a:t>
            </a:r>
          </a:p>
        </p:txBody>
      </p:sp>
      <p:sp>
        <p:nvSpPr>
          <p:cNvPr id="198" name="Хочу куда-нибудь или…"/>
          <p:cNvSpPr txBox="1"/>
          <p:nvPr>
            <p:ph type="subTitle" sz="quarter" idx="1"/>
          </p:nvPr>
        </p:nvSpPr>
        <p:spPr>
          <a:xfrm>
            <a:off x="789827" y="3593224"/>
            <a:ext cx="8797851" cy="11331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Хочу куда-нибудь или…</a:t>
            </a:r>
          </a:p>
        </p:txBody>
      </p:sp>
      <p:sp>
        <p:nvSpPr>
          <p:cNvPr id="199" name="Найди мне пожалуйста место я не знаю куда пойти, я ходил по всем дорогам и туда и сюда, обернулся и не смог разглядеть следы."/>
          <p:cNvSpPr txBox="1"/>
          <p:nvPr/>
        </p:nvSpPr>
        <p:spPr>
          <a:xfrm>
            <a:off x="1606705" y="4864683"/>
            <a:ext cx="21170590" cy="29189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lvl1pPr>
          </a:lstStyle>
          <a:p>
            <a:pPr/>
            <a:r>
              <a:t>Найди мне пожалуйста место я не знаю куда пойти, я ходил по всем дорогам и туда и сюда, обернулся и не смог разглядеть следы.</a:t>
            </a:r>
          </a:p>
        </p:txBody>
      </p:sp>
      <p:pic>
        <p:nvPicPr>
          <p:cNvPr id="200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9339659" y="513440"/>
            <a:ext cx="5704652" cy="12376192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699">
        <p159:morph option="byObject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16" presetID="23" grpId="2" fill="hold">
                                  <p:stCondLst>
                                    <p:cond delay="3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2"/>
      <p:bldP build="whole" bldLvl="1" animBg="1" rev="0" advAuto="0" spid="19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ТЗ"/>
          <p:cNvSpPr txBox="1"/>
          <p:nvPr>
            <p:ph type="ctrTitle"/>
          </p:nvPr>
        </p:nvSpPr>
        <p:spPr>
          <a:xfrm>
            <a:off x="993755" y="-517635"/>
            <a:ext cx="3626307" cy="293297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ТЗ</a:t>
            </a:r>
          </a:p>
        </p:txBody>
      </p:sp>
      <p:sp>
        <p:nvSpPr>
          <p:cNvPr id="203" name="Поиск и фильтрация Карточка локации Построение маршрута…"/>
          <p:cNvSpPr txBox="1"/>
          <p:nvPr/>
        </p:nvSpPr>
        <p:spPr>
          <a:xfrm>
            <a:off x="7132799" y="4974223"/>
            <a:ext cx="9604559" cy="44890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algn="just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  <a:r>
              <a:t>Поиск и фильтрация</a:t>
            </a:r>
            <a:br/>
            <a:r>
              <a:t>Карточка локации</a:t>
            </a:r>
            <a:br/>
            <a:r>
              <a:t>Построение маршрута</a:t>
            </a:r>
          </a:p>
          <a:p>
            <a:pPr lvl="1" algn="just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  <a:r>
              <a:t>Отзывы</a:t>
            </a:r>
          </a:p>
          <a:p>
            <a:pPr lvl="1" algn="just" defTabSz="825500">
              <a:lnSpc>
                <a:spcPct val="100000"/>
              </a:lnSpc>
              <a:spcBef>
                <a:spcPts val="0"/>
              </a:spcBef>
              <a:defRPr b="1" sz="5500">
                <a:solidFill>
                  <a:srgbClr val="FFFFFF"/>
                </a:solidFill>
              </a:defRPr>
            </a:pPr>
            <a:r>
              <a:t>Избранное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750">
        <p159:morph option="byObject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Линия"/>
          <p:cNvSpPr/>
          <p:nvPr/>
        </p:nvSpPr>
        <p:spPr>
          <a:xfrm>
            <a:off x="3452210" y="5394391"/>
            <a:ext cx="15846677" cy="1"/>
          </a:xfrm>
          <a:prstGeom prst="line">
            <a:avLst/>
          </a:prstGeom>
          <a:ln w="88900">
            <a:solidFill>
              <a:schemeClr val="accent3">
                <a:hueOff val="-274225"/>
                <a:satOff val="26768"/>
                <a:lumOff val="11368"/>
                <a:alpha val="3646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6" name="Дорожная карта"/>
          <p:cNvSpPr txBox="1"/>
          <p:nvPr>
            <p:ph type="ctrTitle"/>
          </p:nvPr>
        </p:nvSpPr>
        <p:spPr>
          <a:xfrm>
            <a:off x="11366496" y="-2189699"/>
            <a:ext cx="21971005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Дорожная карта</a:t>
            </a:r>
          </a:p>
        </p:txBody>
      </p:sp>
      <p:sp>
        <p:nvSpPr>
          <p:cNvPr id="207" name="Кружок"/>
          <p:cNvSpPr/>
          <p:nvPr/>
        </p:nvSpPr>
        <p:spPr>
          <a:xfrm>
            <a:off x="5892362" y="4728195"/>
            <a:ext cx="1270001" cy="1270001"/>
          </a:xfrm>
          <a:prstGeom prst="ellipse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8" name="Кружок"/>
          <p:cNvSpPr/>
          <p:nvPr/>
        </p:nvSpPr>
        <p:spPr>
          <a:xfrm>
            <a:off x="9813158" y="4751551"/>
            <a:ext cx="1270001" cy="1270001"/>
          </a:xfrm>
          <a:prstGeom prst="ellipse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9" name="Кружок"/>
          <p:cNvSpPr/>
          <p:nvPr/>
        </p:nvSpPr>
        <p:spPr>
          <a:xfrm>
            <a:off x="13793805" y="4728195"/>
            <a:ext cx="1270001" cy="1270001"/>
          </a:xfrm>
          <a:prstGeom prst="ellipse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0" name="Кружок"/>
          <p:cNvSpPr/>
          <p:nvPr/>
        </p:nvSpPr>
        <p:spPr>
          <a:xfrm>
            <a:off x="18605208" y="4728195"/>
            <a:ext cx="1270001" cy="1270001"/>
          </a:xfrm>
          <a:prstGeom prst="ellipse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1" name="Кружок"/>
          <p:cNvSpPr/>
          <p:nvPr/>
        </p:nvSpPr>
        <p:spPr>
          <a:xfrm>
            <a:off x="2257534" y="4728195"/>
            <a:ext cx="1270001" cy="1270001"/>
          </a:xfrm>
          <a:prstGeom prst="ellipse">
            <a:avLst/>
          </a:pr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2" name="Интеграция с MAX…"/>
          <p:cNvSpPr txBox="1"/>
          <p:nvPr/>
        </p:nvSpPr>
        <p:spPr>
          <a:xfrm>
            <a:off x="508958" y="6336131"/>
            <a:ext cx="4767152" cy="1571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pPr>
            <a:r>
              <a:t>Интеграция с MAX </a:t>
            </a:r>
          </a:p>
          <a:p>
            <a: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pPr>
            <a:r>
              <a:t>и гос.услуги</a:t>
            </a:r>
          </a:p>
        </p:txBody>
      </p:sp>
      <p:sp>
        <p:nvSpPr>
          <p:cNvPr id="213" name="Январь 2026"/>
          <p:cNvSpPr txBox="1"/>
          <p:nvPr/>
        </p:nvSpPr>
        <p:spPr>
          <a:xfrm>
            <a:off x="1547493" y="7630947"/>
            <a:ext cx="2690082" cy="64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Январь 2026</a:t>
            </a:r>
          </a:p>
        </p:txBody>
      </p:sp>
      <p:sp>
        <p:nvSpPr>
          <p:cNvPr id="214" name="Возможность переписываться…"/>
          <p:cNvSpPr txBox="1"/>
          <p:nvPr/>
        </p:nvSpPr>
        <p:spPr>
          <a:xfrm>
            <a:off x="4143786" y="6336131"/>
            <a:ext cx="4767152" cy="1571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1" sz="2800">
                <a:solidFill>
                  <a:srgbClr val="FFFFFF"/>
                </a:solidFill>
              </a:defRPr>
            </a:pPr>
            <a:r>
              <a:t>Возможность переписываться </a:t>
            </a:r>
          </a:p>
          <a:p>
            <a:pPr algn="ctr" defTabSz="825500">
              <a:lnSpc>
                <a:spcPct val="100000"/>
              </a:lnSpc>
              <a:spcBef>
                <a:spcPts val="0"/>
              </a:spcBef>
              <a:defRPr b="1" sz="2800">
                <a:solidFill>
                  <a:srgbClr val="FFFFFF"/>
                </a:solidFill>
              </a:defRPr>
            </a:pPr>
            <a:r>
              <a:t>в приложении</a:t>
            </a:r>
          </a:p>
        </p:txBody>
      </p:sp>
      <p:sp>
        <p:nvSpPr>
          <p:cNvPr id="215" name="Февраль 2026"/>
          <p:cNvSpPr txBox="1"/>
          <p:nvPr/>
        </p:nvSpPr>
        <p:spPr>
          <a:xfrm>
            <a:off x="5182321" y="7824595"/>
            <a:ext cx="2690082" cy="64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08990">
              <a:lnSpc>
                <a:spcPct val="100000"/>
              </a:lnSpc>
              <a:spcBef>
                <a:spcPts val="0"/>
              </a:spcBef>
              <a:defRPr b="1" sz="2940">
                <a:solidFill>
                  <a:srgbClr val="FFFFFF"/>
                </a:solidFill>
              </a:defRPr>
            </a:lvl1pPr>
          </a:lstStyle>
          <a:p>
            <a:pPr/>
            <a:r>
              <a:t>Февраль 2026</a:t>
            </a:r>
          </a:p>
        </p:txBody>
      </p:sp>
      <p:sp>
        <p:nvSpPr>
          <p:cNvPr id="216" name="Топ мест по отзывам пользователей"/>
          <p:cNvSpPr txBox="1"/>
          <p:nvPr/>
        </p:nvSpPr>
        <p:spPr>
          <a:xfrm>
            <a:off x="8064583" y="6406200"/>
            <a:ext cx="4767152" cy="1571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Топ мест по отзывам пользователей </a:t>
            </a:r>
          </a:p>
        </p:txBody>
      </p:sp>
      <p:sp>
        <p:nvSpPr>
          <p:cNvPr id="217" name="Апрель 2026"/>
          <p:cNvSpPr txBox="1"/>
          <p:nvPr/>
        </p:nvSpPr>
        <p:spPr>
          <a:xfrm>
            <a:off x="9103118" y="7894664"/>
            <a:ext cx="2690082" cy="64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Апрель 2026</a:t>
            </a:r>
          </a:p>
        </p:txBody>
      </p:sp>
      <p:sp>
        <p:nvSpPr>
          <p:cNvPr id="218" name="Награды для пользователей…"/>
          <p:cNvSpPr txBox="1"/>
          <p:nvPr/>
        </p:nvSpPr>
        <p:spPr>
          <a:xfrm>
            <a:off x="12045230" y="6346350"/>
            <a:ext cx="4767152" cy="1571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pPr>
            <a:r>
              <a:t>Награды для пользователей </a:t>
            </a:r>
          </a:p>
          <a:p>
            <a: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pPr>
            <a:r>
              <a:t>за активность</a:t>
            </a:r>
          </a:p>
        </p:txBody>
      </p:sp>
      <p:sp>
        <p:nvSpPr>
          <p:cNvPr id="219" name="Июль 2026"/>
          <p:cNvSpPr txBox="1"/>
          <p:nvPr/>
        </p:nvSpPr>
        <p:spPr>
          <a:xfrm>
            <a:off x="13245142" y="7894664"/>
            <a:ext cx="2690082" cy="64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Июль 2026</a:t>
            </a:r>
          </a:p>
        </p:txBody>
      </p:sp>
      <p:sp>
        <p:nvSpPr>
          <p:cNvPr id="220" name="Гастрономические маршруты"/>
          <p:cNvSpPr txBox="1"/>
          <p:nvPr/>
        </p:nvSpPr>
        <p:spPr>
          <a:xfrm>
            <a:off x="16856632" y="6382844"/>
            <a:ext cx="4767152" cy="1571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Гастрономические маршруты</a:t>
            </a:r>
          </a:p>
        </p:txBody>
      </p:sp>
      <p:sp>
        <p:nvSpPr>
          <p:cNvPr id="221" name="Октябрь 2026"/>
          <p:cNvSpPr txBox="1"/>
          <p:nvPr/>
        </p:nvSpPr>
        <p:spPr>
          <a:xfrm>
            <a:off x="17895167" y="7894664"/>
            <a:ext cx="2690082" cy="64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just" defTabSz="825500">
              <a:lnSpc>
                <a:spcPct val="100000"/>
              </a:lnSpc>
              <a:spcBef>
                <a:spcPts val="0"/>
              </a:spcBef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Октябрь 2026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750">
        <p159:morph option="byObject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Админ и Рут"/>
          <p:cNvSpPr txBox="1"/>
          <p:nvPr>
            <p:ph type="ctrTitle"/>
          </p:nvPr>
        </p:nvSpPr>
        <p:spPr>
          <a:xfrm>
            <a:off x="1206498" y="-1909423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Админ и Рут</a:t>
            </a:r>
          </a:p>
        </p:txBody>
      </p:sp>
      <p:sp>
        <p:nvSpPr>
          <p:cNvPr id="224" name="Чуприна Станислав Денисович - backend…"/>
          <p:cNvSpPr txBox="1"/>
          <p:nvPr>
            <p:ph type="subTitle" idx="1"/>
          </p:nvPr>
        </p:nvSpPr>
        <p:spPr>
          <a:xfrm>
            <a:off x="1206500" y="3496835"/>
            <a:ext cx="21971001" cy="685864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Чуприна Станислав Денисович - backend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Усков Сергей Иванович - frontend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Литвин Максим Ильич - DataBase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Дунаев Никодим Юрьевич - backend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Тринос Иван Игоревич - frontend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fast" advClick="1" p14:dur="750">
        <p159:morph option="byObject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9_DynamicColor">
  <a:themeElements>
    <a:clrScheme name="39_Dynam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9_Dynam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9_Dynam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9_DynamicColor">
  <a:themeElements>
    <a:clrScheme name="39_Dynam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9_Dynam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9_Dynam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